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 Slab"/>
      <p:regular r:id="rId12"/>
      <p:bold r:id="rId13"/>
    </p:embeddedFont>
    <p:embeddedFont>
      <p:font typeface="Roboto"/>
      <p:regular r:id="rId14"/>
      <p:bold r:id="rId15"/>
      <p:italic r:id="rId16"/>
      <p:boldItalic r:id="rId17"/>
    </p:embeddedFont>
    <p:embeddedFont>
      <p:font typeface="Nunito"/>
      <p:regular r:id="rId18"/>
      <p:bold r:id="rId19"/>
      <p:italic r:id="rId20"/>
      <p:boldItalic r:id="rId21"/>
    </p:embeddedFont>
    <p:embeddedFont>
      <p:font typeface="Merriweathe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22" Type="http://schemas.openxmlformats.org/officeDocument/2006/relationships/font" Target="fonts/Merriweather-regular.fntdata"/><Relationship Id="rId21" Type="http://schemas.openxmlformats.org/officeDocument/2006/relationships/font" Target="fonts/Nunito-boldItalic.fntdata"/><Relationship Id="rId24" Type="http://schemas.openxmlformats.org/officeDocument/2006/relationships/font" Target="fonts/Merriweather-italic.fntdata"/><Relationship Id="rId23" Type="http://schemas.openxmlformats.org/officeDocument/2006/relationships/font" Target="fonts/Merriweather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Slab-bold.fntdata"/><Relationship Id="rId12" Type="http://schemas.openxmlformats.org/officeDocument/2006/relationships/font" Target="fonts/RobotoSlab-regular.fntdata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19" Type="http://schemas.openxmlformats.org/officeDocument/2006/relationships/font" Target="fonts/Nunito-bold.fntdata"/><Relationship Id="rId18" Type="http://schemas.openxmlformats.org/officeDocument/2006/relationships/font" Target="fonts/Nuni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be1fbdf66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be1fbdf6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bf9e3770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bf9e377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bf9e3770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bf9e3770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bf9e3770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bf9e3770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c0c33e7bd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c0c33e7b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FinLab Theme" type="title">
  <p:cSld name="TITLE">
    <p:bg>
      <p:bgPr>
        <a:solidFill>
          <a:srgbClr val="66339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rgbClr val="77A7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rgbClr val="6633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63399"/>
              </a:buClr>
              <a:buSzPts val="3800"/>
              <a:buFont typeface="Roboto Slab"/>
              <a:buNone/>
              <a:defRPr sz="3800">
                <a:solidFill>
                  <a:srgbClr val="663399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sz="38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sz="38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sz="38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sz="38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sz="38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sz="38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sz="38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sz="38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99"/>
              </a:buClr>
              <a:buSzPts val="1600"/>
              <a:buFont typeface="Roboto"/>
              <a:buNone/>
              <a:defRPr sz="1600">
                <a:solidFill>
                  <a:srgbClr val="66339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rgbClr val="77A756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83" name="Google Shape;83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" name="Google Shape;86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None/>
              <a:defRPr sz="8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None/>
              <a:defRPr sz="8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None/>
              <a:defRPr sz="8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None/>
              <a:defRPr sz="8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None/>
              <a:defRPr sz="8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None/>
              <a:defRPr sz="8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None/>
              <a:defRPr sz="8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None/>
              <a:defRPr sz="8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None/>
              <a:defRPr sz="8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rgbClr val="663399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77A756"/>
              </a:buClr>
              <a:buSzPts val="3200"/>
              <a:buNone/>
              <a:defRPr sz="3200">
                <a:solidFill>
                  <a:srgbClr val="77A75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rgbClr val="663399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rgbClr val="77A7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3399"/>
              </a:buClr>
              <a:buSzPts val="3000"/>
              <a:buNone/>
              <a:defRPr sz="3000">
                <a:solidFill>
                  <a:srgbClr val="66339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  <a:defRPr>
                <a:solidFill>
                  <a:srgbClr val="000000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>
                <a:solidFill>
                  <a:srgbClr val="000000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■"/>
              <a:defRPr>
                <a:solidFill>
                  <a:srgbClr val="000000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>
                <a:solidFill>
                  <a:srgbClr val="000000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>
                <a:solidFill>
                  <a:srgbClr val="000000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■"/>
              <a:defRPr>
                <a:solidFill>
                  <a:srgbClr val="000000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>
                <a:solidFill>
                  <a:srgbClr val="000000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>
                <a:solidFill>
                  <a:srgbClr val="000000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rgbClr val="663399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rgbClr val="77A7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3399"/>
              </a:buClr>
              <a:buSzPts val="3000"/>
              <a:buFont typeface="Roboto Slab"/>
              <a:buNone/>
              <a:defRPr sz="3000">
                <a:solidFill>
                  <a:srgbClr val="663399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rgbClr val="663399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rgbClr val="77A7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rgbClr val="663399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rgbClr val="77A7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" name="Google Shape;52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53" name="Google Shape;53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" name="Google Shape;56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" name="Google Shape;57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58" name="Google Shape;58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" name="Google Shape;61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62" name="Google Shape;62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rgbClr val="663399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rgbClr val="77A7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2" name="Google Shape;72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A756"/>
              </a:buClr>
              <a:buSzPts val="1600"/>
              <a:buNone/>
              <a:defRPr sz="1600">
                <a:solidFill>
                  <a:srgbClr val="77A756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rgbClr val="663399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rgbClr val="77A7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3399"/>
              </a:buClr>
              <a:buSzPts val="2800"/>
              <a:buFont typeface="Roboto Slab"/>
              <a:buNone/>
              <a:defRPr sz="2800">
                <a:solidFill>
                  <a:srgbClr val="663399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Roboto"/>
              <a:buChar char="■"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1.jpg"/><Relationship Id="rId5" Type="http://schemas.openxmlformats.org/officeDocument/2006/relationships/image" Target="../media/image1.jpg"/><Relationship Id="rId6" Type="http://schemas.openxmlformats.org/officeDocument/2006/relationships/image" Target="../media/image13.png"/><Relationship Id="rId7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5" Type="http://schemas.openxmlformats.org/officeDocument/2006/relationships/image" Target="../media/image5.jpg"/><Relationship Id="rId6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2.png"/><Relationship Id="rId6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F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Classification of Products and Services</a:t>
            </a:r>
            <a:endParaRPr b="1" sz="36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1955700" y="3096025"/>
            <a:ext cx="52326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7A756"/>
                </a:solidFill>
                <a:latin typeface="Merriweather"/>
                <a:ea typeface="Merriweather"/>
                <a:cs typeface="Merriweather"/>
                <a:sym typeface="Merriweather"/>
              </a:rPr>
              <a:t>Personal Finance Lab</a:t>
            </a:r>
            <a:endParaRPr b="1">
              <a:solidFill>
                <a:srgbClr val="77A756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7200" y="3625800"/>
            <a:ext cx="1405325" cy="130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type="title"/>
          </p:nvPr>
        </p:nvSpPr>
        <p:spPr>
          <a:xfrm>
            <a:off x="472975" y="4537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is Product </a:t>
            </a:r>
            <a:r>
              <a:rPr b="1" lang="en"/>
              <a:t>Classification</a:t>
            </a:r>
            <a:r>
              <a:rPr b="1" lang="en"/>
              <a:t>?  </a:t>
            </a:r>
            <a:endParaRPr b="1"/>
          </a:p>
        </p:txBody>
      </p:sp>
      <p:sp>
        <p:nvSpPr>
          <p:cNvPr id="103" name="Google Shape;103;p14"/>
          <p:cNvSpPr txBox="1"/>
          <p:nvPr>
            <p:ph idx="1" type="body"/>
          </p:nvPr>
        </p:nvSpPr>
        <p:spPr>
          <a:xfrm>
            <a:off x="338550" y="1189550"/>
            <a:ext cx="8466900" cy="35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What? </a:t>
            </a:r>
            <a:endParaRPr b="1" u="sng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Classification</a:t>
            </a:r>
            <a:r>
              <a:rPr lang="en"/>
              <a:t> is the grouping of different products based around things like cost and </a:t>
            </a:r>
            <a:r>
              <a:rPr lang="en"/>
              <a:t>similarity</a:t>
            </a:r>
            <a:r>
              <a:rPr lang="en"/>
              <a:t>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u="sng"/>
              <a:t>Why? </a:t>
            </a:r>
            <a:endParaRPr b="1" u="sng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highlight>
                  <a:srgbClr val="FFFFFF"/>
                </a:highlight>
              </a:rPr>
              <a:t>Classification</a:t>
            </a:r>
            <a:r>
              <a:rPr lang="en">
                <a:highlight>
                  <a:srgbClr val="FFFFFF"/>
                </a:highlight>
              </a:rPr>
              <a:t> is important because certain products carry similar characteristics in terms of price level, similarity between competing brands, and the way consumers approach them in the buying process. </a:t>
            </a:r>
            <a:endParaRPr b="1"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u="sng"/>
              <a:t>Groups</a:t>
            </a:r>
            <a:endParaRPr b="1" u="sng"/>
          </a:p>
          <a:p>
            <a:pPr indent="-3111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highlight>
                  <a:srgbClr val="FFFFFF"/>
                </a:highlight>
              </a:rPr>
              <a:t>Convenience good</a:t>
            </a:r>
            <a:endParaRPr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highlight>
                  <a:srgbClr val="FFFFFF"/>
                </a:highlight>
              </a:rPr>
              <a:t>Shopping goods</a:t>
            </a:r>
            <a:endParaRPr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highlight>
                  <a:srgbClr val="FFFFFF"/>
                </a:highlight>
              </a:rPr>
              <a:t>Specialty goods</a:t>
            </a:r>
            <a:endParaRPr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highlight>
                  <a:srgbClr val="FFFFFF"/>
                </a:highlight>
              </a:rPr>
              <a:t>Unsought goods</a:t>
            </a:r>
            <a:endParaRPr b="1" u="sng"/>
          </a:p>
        </p:txBody>
      </p:sp>
      <p:pic>
        <p:nvPicPr>
          <p:cNvPr id="104" name="Google Shape;10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5650" y="260924"/>
            <a:ext cx="1147400" cy="11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472975" y="4537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Convenience Goods</a:t>
            </a:r>
            <a:endParaRPr b="1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/>
              <a:t> </a:t>
            </a:r>
            <a:endParaRPr b="1"/>
          </a:p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338550" y="1054725"/>
            <a:ext cx="8466900" cy="28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What? </a:t>
            </a:r>
            <a:endParaRPr b="1" u="sng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Convivence</a:t>
            </a:r>
            <a:r>
              <a:rPr lang="en"/>
              <a:t> goods are low cost items with very little differentiation between products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Consumers are often pick one brand and stick with that brand </a:t>
            </a:r>
            <a:r>
              <a:rPr lang="en"/>
              <a:t>without</a:t>
            </a:r>
            <a:r>
              <a:rPr lang="en"/>
              <a:t> even </a:t>
            </a:r>
            <a:r>
              <a:rPr lang="en"/>
              <a:t>realizing</a:t>
            </a:r>
            <a:r>
              <a:rPr lang="en"/>
              <a:t> it. Since the consumers are so brand loyal, they often don’t check the price.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u="sng"/>
              <a:t>Advertising</a:t>
            </a:r>
            <a:endParaRPr b="1" u="sng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Wide scale is very important because there needs to be strong brand representation with </a:t>
            </a:r>
            <a:r>
              <a:rPr lang="en"/>
              <a:t>convenience</a:t>
            </a:r>
            <a:r>
              <a:rPr lang="en"/>
              <a:t> goods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Also where the item is placed in the store holds great importance. For example having candy bars near the checkouts at grocery stores.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5650" y="260924"/>
            <a:ext cx="1147400" cy="11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825" y="3682150"/>
            <a:ext cx="1689550" cy="11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 rotWithShape="1">
          <a:blip r:embed="rId5">
            <a:alphaModFix/>
          </a:blip>
          <a:srcRect b="0" l="35031" r="0" t="0"/>
          <a:stretch/>
        </p:blipFill>
        <p:spPr>
          <a:xfrm>
            <a:off x="2973775" y="3682150"/>
            <a:ext cx="1689550" cy="11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02713" y="3682151"/>
            <a:ext cx="889235" cy="11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31350" y="3682150"/>
            <a:ext cx="1689550" cy="11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472975" y="4537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Shopping Goods</a:t>
            </a:r>
            <a:endParaRPr b="1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338550" y="1189550"/>
            <a:ext cx="8466900" cy="28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What? </a:t>
            </a:r>
            <a:endParaRPr b="1" u="sng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Shopping goods are higher cost items that hold more meaning to the consumer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Consumers are </a:t>
            </a:r>
            <a:r>
              <a:rPr lang="en"/>
              <a:t>often conduct more research and compare different product options before purchasing a shopping good.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Advertising</a:t>
            </a:r>
            <a:endParaRPr b="1" u="sng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/>
              <a:t>The goal for a shopping good is to sell a product that is at a good price but still is made with high </a:t>
            </a:r>
            <a:r>
              <a:rPr lang="en"/>
              <a:t>quality</a:t>
            </a:r>
            <a:r>
              <a:rPr lang="en"/>
              <a:t> 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>
                <a:highlight>
                  <a:srgbClr val="FFFFFF"/>
                </a:highlight>
              </a:rPr>
              <a:t>Promotion is also important for shopping goods in order to differentiate a product from its competitors and to communicate the value proposition to customers. </a:t>
            </a:r>
            <a:endParaRPr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>
                <a:highlight>
                  <a:srgbClr val="FFFFFF"/>
                </a:highlight>
              </a:rPr>
              <a:t>Promoting shopping goods must focus on separating a product from its competition in the minds of customers.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5650" y="260924"/>
            <a:ext cx="1147400" cy="11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1475" y="3677688"/>
            <a:ext cx="1731925" cy="11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7975" y="3702913"/>
            <a:ext cx="1648050" cy="109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60600" y="3702926"/>
            <a:ext cx="1564000" cy="109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>
            <p:ph type="title"/>
          </p:nvPr>
        </p:nvSpPr>
        <p:spPr>
          <a:xfrm>
            <a:off x="472975" y="4537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Specialty Goods</a:t>
            </a:r>
            <a:endParaRPr b="1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31" name="Google Shape;131;p17"/>
          <p:cNvSpPr txBox="1"/>
          <p:nvPr>
            <p:ph idx="1" type="body"/>
          </p:nvPr>
        </p:nvSpPr>
        <p:spPr>
          <a:xfrm>
            <a:off x="338550" y="1189550"/>
            <a:ext cx="8466900" cy="28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What? </a:t>
            </a:r>
            <a:endParaRPr b="1" u="sng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Specialty goods are so </a:t>
            </a:r>
            <a:r>
              <a:rPr lang="en"/>
              <a:t>unique or have such a loyal following that consumers disregard the price. 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Consumers are looking for one specific product</a:t>
            </a:r>
            <a:r>
              <a:rPr lang="en"/>
              <a:t> 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Advertising</a:t>
            </a:r>
            <a:endParaRPr b="1" u="sng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>
                <a:highlight>
                  <a:srgbClr val="FFFFFF"/>
                </a:highlight>
              </a:rPr>
              <a:t>A company’s strategic focus needs to be centered on developing outstanding and innovational products that will retain the loyalty of their following. </a:t>
            </a:r>
            <a:endParaRPr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>
                <a:highlight>
                  <a:srgbClr val="FFFFFF"/>
                </a:highlight>
              </a:rPr>
              <a:t>Promotion focuses on demonstrating the company’s latest great product and when/where people can buy it.</a:t>
            </a:r>
            <a:endParaRPr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>
                <a:highlight>
                  <a:srgbClr val="FFFFFF"/>
                </a:highlight>
              </a:rPr>
              <a:t> It is also important to promote status that comes with the brand.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5650" y="260924"/>
            <a:ext cx="1147400" cy="11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0350" y="3567275"/>
            <a:ext cx="1552374" cy="103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5811" y="3567275"/>
            <a:ext cx="1552376" cy="103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6">
            <a:alphaModFix/>
          </a:blip>
          <a:srcRect b="0" l="0" r="-36574" t="0"/>
          <a:stretch/>
        </p:blipFill>
        <p:spPr>
          <a:xfrm>
            <a:off x="5671275" y="3567275"/>
            <a:ext cx="2160475" cy="103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title"/>
          </p:nvPr>
        </p:nvSpPr>
        <p:spPr>
          <a:xfrm>
            <a:off x="472975" y="4537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Unsought Goods</a:t>
            </a:r>
            <a:endParaRPr b="1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41" name="Google Shape;141;p18"/>
          <p:cNvSpPr txBox="1"/>
          <p:nvPr>
            <p:ph idx="1" type="body"/>
          </p:nvPr>
        </p:nvSpPr>
        <p:spPr>
          <a:xfrm>
            <a:off x="338550" y="1189550"/>
            <a:ext cx="8466900" cy="28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What? </a:t>
            </a:r>
            <a:endParaRPr b="1" u="sng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Unsought goods are products that </a:t>
            </a:r>
            <a:r>
              <a:rPr lang="en">
                <a:highlight>
                  <a:srgbClr val="FFFFFF"/>
                </a:highlight>
              </a:rPr>
              <a:t>consumers either do not know about or would never think of buying</a:t>
            </a:r>
            <a:endParaRPr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highlight>
                  <a:srgbClr val="FFFFFF"/>
                </a:highlight>
              </a:rPr>
              <a:t>They are often items that people buy out of a sense of fear or danger</a:t>
            </a:r>
            <a:endParaRPr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Advertising</a:t>
            </a:r>
            <a:endParaRPr b="1" u="sng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>
                <a:highlight>
                  <a:srgbClr val="FFFFFF"/>
                </a:highlight>
              </a:rPr>
              <a:t>The main goal is to remind consumers that the product exists and to convince them that they need to purchase the product to avoid future hardships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>
                <a:highlight>
                  <a:srgbClr val="FFFFFF"/>
                </a:highlight>
              </a:rPr>
              <a:t>A lot of promotion is necessary, because consumers rarely think about buying such products unless they are prompted to.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5650" y="260924"/>
            <a:ext cx="1147400" cy="11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8550" y="3605950"/>
            <a:ext cx="1817325" cy="103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1675" y="3605950"/>
            <a:ext cx="1406025" cy="12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74375" y="3539300"/>
            <a:ext cx="1071275" cy="13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FinLab Template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